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93" r:id="rId4"/>
    <p:sldId id="294" r:id="rId5"/>
    <p:sldId id="291" r:id="rId6"/>
    <p:sldId id="295" r:id="rId7"/>
    <p:sldId id="296" r:id="rId8"/>
    <p:sldId id="297" r:id="rId9"/>
    <p:sldId id="298" r:id="rId10"/>
    <p:sldId id="299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EFCC"/>
    <a:srgbClr val="12DCB6"/>
    <a:srgbClr val="0EAE90"/>
    <a:srgbClr val="606568"/>
    <a:srgbClr val="909090"/>
    <a:srgbClr val="4A5EE6"/>
    <a:srgbClr val="132BDC"/>
    <a:srgbClr val="DCE0FC"/>
    <a:srgbClr val="FDF200"/>
    <a:srgbClr val="80F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817" autoAdjust="0"/>
  </p:normalViewPr>
  <p:slideViewPr>
    <p:cSldViewPr snapToGrid="0">
      <p:cViewPr varScale="1">
        <p:scale>
          <a:sx n="85" d="100"/>
          <a:sy n="85" d="100"/>
        </p:scale>
        <p:origin x="978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8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58B9E520-E069-0742-BD97-ED28BB08EC53}" type="datetimeFigureOut">
              <a:rPr lang="ru-RU" smtClean="0"/>
              <a:t>14.02.2024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07B964BE-1CD1-1943-8CAA-B6D417321F1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1F85F30-A497-F84E-BC49-B57AB2B760AA}" type="datetimeFigureOut">
              <a:rPr lang="ru-RU" smtClean="0"/>
              <a:t>14.02.2024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8D7D3E5B-4BED-B24C-9674-6B6454D0456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8713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spcAft>
                <a:spcPts val="800"/>
              </a:spcAft>
            </a:pPr>
            <a:r>
              <a:rPr lang="ru-RU" dirty="0"/>
              <a:t>Подводя итог хочется сказать что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в процессе реализации этого проекта, мне удалось изучить принципы работы датчиков ЭМГ и ЭЭГ. </a:t>
            </a:r>
            <a:b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Виды, эффективность и пользу от ЭМГ/ЭЭГ тренингов. И зависимость психофизиологических показателей от состояния пациента.</a:t>
            </a: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А также разобраться с использованием датчиков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BOSLAB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, протоколом их передачи данных. </a:t>
            </a:r>
            <a:b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И разработать свой собственный ЭМГ тренинг с нуля, который включает в себя модуль получения и обработки данных, а также графический интерфейс.</a:t>
            </a: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В дальнейшем я планирую добавить в этот тренинг:</a:t>
            </a:r>
            <a:endParaRPr lang="ru-RU" sz="18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ru-RU" sz="1800" b="0" dirty="0"/>
              <a:t>Подведение итогов тренинга, как-то численно выразить успешность прохождения.</a:t>
            </a:r>
          </a:p>
          <a:p>
            <a:pPr algn="l"/>
            <a:r>
              <a:rPr lang="ru-RU" sz="1800" b="0" dirty="0"/>
              <a:t>Возможность записи показаний, во время прохождения тренинга.</a:t>
            </a: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Программную возможность одновременного использования как датчика ЭМГ так и датчика ЭЭГ</a:t>
            </a: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endParaRPr lang="ru-RU" sz="18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А так же необходимо реализовать второй тренинг «Радужное настроение»</a:t>
            </a:r>
          </a:p>
          <a:p>
            <a:pPr algn="l">
              <a:lnSpc>
                <a:spcPct val="150000"/>
              </a:lnSpc>
              <a:spcAft>
                <a:spcPts val="800"/>
              </a:spcAft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4517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algn="just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</a:pPr>
            <a:r>
              <a:rPr lang="ru-RU" sz="1200" b="1" dirty="0">
                <a:effectLst/>
                <a:latin typeface="Times New Roman" panose="02020603050405020304" pitchFamily="18" charset="0"/>
                <a:cs typeface="Calibri" panose="020F0502020204030204" pitchFamily="34" charset="0"/>
              </a:rPr>
              <a:t>Цель: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Исследовать принципы и природу сигналов ЭМГ/ЭЭГ, а также их связь с состоянием человека. А также создать два программных тренинга, использующих выбранные датчики, анализирующие сигналы ЭМГ/ЭЭГ и удовлетворяющие требованиям, предъявленным в описании тренингов.</a:t>
            </a:r>
          </a:p>
          <a:p>
            <a:pPr algn="just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</a:pPr>
            <a:r>
              <a:rPr lang="ru-RU" sz="1200" b="1" dirty="0">
                <a:effectLst/>
                <a:latin typeface="Times New Roman" panose="02020603050405020304" pitchFamily="18" charset="0"/>
                <a:cs typeface="Calibri" panose="020F0502020204030204" pitchFamily="34" charset="0"/>
              </a:rPr>
              <a:t>Задачи: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Теоретическая часть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Исследовать принципы и природу получаемых сигналов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Понять связь показаний ЭЭГ/ЭМГ и состояния пациента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Практическая часть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Получение и интерпретирование данных, отправляемых датчиком</a:t>
            </a: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Обработка получаемых данных в реальном времени</a:t>
            </a:r>
          </a:p>
          <a:p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           3.     Создание графического интерфейса тренинга</a:t>
            </a:r>
          </a:p>
          <a:p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Я считаю что мой проект актуален потому что сфера </a:t>
            </a:r>
            <a:r>
              <a:rPr lang="ru-RU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нейротехнологий</a:t>
            </a: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в последние годы набирает огромную популярность в областях физиотерапии и спортивной медицины.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Было доказанно, что тренировка ЭЭГ помогает улучшить внимание и концентрацию, снизить уровень стресса и беспокойства и даже уменьшить симптомы СДВГ.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ЭМГ-тренинг — отличный способ улучшить мышечную силу и координацию, а также осанку и баланс. Его можно использовать для нацеливания на определенные мышцы или группы мышц для улучшения силы, гибкости и выносливости. 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В целом, тренинги ЭЭГ и ЭМГ являются очень эффективными инструментами, которые можно использовать для улучшения физического и психического здоровья.</a:t>
            </a:r>
          </a:p>
          <a:p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8D7D3E5B-4BED-B24C-9674-6B6454D04561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ru-RU" dirty="0"/>
            </a:br>
            <a:r>
              <a:rPr lang="ru-RU" dirty="0"/>
              <a:t>ЭМГ-сигналы возникают в мышцах в результате их сокращения. Электрический импульс от нервной системы вызывает выделение нейромедиатора, который связывается с рецепторами на клетке, вызывая ее деполяризацию(изменение внутреннего потенциала) и сокращение. Это изменение потенциала мы можем измерить и по нему определить момент и силу сокращения мышцы.</a:t>
            </a:r>
          </a:p>
          <a:p>
            <a:endParaRPr lang="ru-RU" dirty="0"/>
          </a:p>
          <a:p>
            <a:r>
              <a:rPr lang="ru-RU" dirty="0"/>
              <a:t>ЭЭГ-сигналы возникают в мозге благодаря электрической активности нейронов. Когда нейрон получает информацию, она вызывает изменение потенциала мембраны. Если этот потенциал достигает порога возбуждения, образуется действительный потенциал действия, который передается вдоль аксона нейрона к окончанию синаптических волокон. Таким образом, изменения в электрической активности нейронов формируют ЭЭГ-сигнал, который можно зарегистрировать на коже головы.</a:t>
            </a:r>
          </a:p>
          <a:p>
            <a:endParaRPr lang="ru-RU" dirty="0"/>
          </a:p>
          <a:p>
            <a:r>
              <a:rPr lang="ru-RU" dirty="0"/>
              <a:t>Как уже было сказано ранее, ЭМГ и ЭЭГ сигналы имеют электрическую природу. Напряжение распространяется по поверхности кожи,  и сам сигнал измеряется как разность потенциалов снятая с двух точек на поверхности кожи.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4919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Сигналы ЭМГ и ЭЭГ могут использоваться для оценки психологического, эмоционального и физического состояния человека. Эти оценки могут проводиться на основе анализа формы, частоты и амплитуды сигналов.</a:t>
            </a:r>
          </a:p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Некоторые методики, использующиеся для оценки состояния.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ЭМГ: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Критерий Лорда: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метод используется для оценки уровня тревожности пациента. Для этого вычисляют сумму квадратов амплитуд сигналов ЭМГ за определенный промежуток времени. Увеличение этой суммы показывает увеличение уровня тревоги.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Оценка утомления: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Утомление мышц можно оценить с помощью анализа сигналов ЭМГ. Если мышцы устали, то амплитуда ЭМГ-сигналов уменьшится, а частота и длительность увеличатся.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ЭЭГ: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Анализ синхронизации мозговой активности: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с помощью этого метода можно найти зависимости между разными участками мозга, которые работают синхронно при выполнении определенных функций. Это позволяет выявлять изменения в физиологических взаимодействиях между различными частями мозга, что может предоставить информацию о нарушении эмоционального и психического состояний.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Одним из главных показателей при анализе ЭЭГ, являются ритмы головного мозга. Это группа гармоник, лежащих на определенной частоте, амплитуда каждой из которых может дать определенную информацию о состоянии пациента.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Среди них выделяют: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Альфа ритм </a:t>
            </a: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ru-RU" sz="2800" b="0" dirty="0"/>
              <a:t>8 – 14 Гц</a:t>
            </a: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состояние спокойного бодрствования, особенно при закрытых глазах.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Бета ритм </a:t>
            </a: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ru-RU" sz="2800" b="0" dirty="0"/>
              <a:t>14−30 Гц</a:t>
            </a: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) -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состояние активного бодрствования</a:t>
            </a:r>
            <a:r>
              <a:rPr lang="ru-RU" sz="18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возрастает при предъявлении нового неожиданного стимула, в ситуации внимания, при умственном напряжении, эмоциональном возбуждении.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Тета и Дельта ритм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ru-RU" sz="2800" b="0" dirty="0"/>
              <a:t>0,5—4 Гц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) - имеет высокую амплитуду при выполнении задач непрерывной производительности и в состоянии алкогольного опьянения.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5931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Тренинг «Радужное настроение», должен представить амплитуду α-ритма головного мозга в виде цветовой полоски, где пациент должен повысить амплитуду α-ритма, чтобы изменить цвет полосы от фиолетового до красного.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Тренинг "Светофор" использует ЭМГ для калибровки уровня сигнала от минимума до максимума. В котором вычисляется диапазон амплитуды, который разделяется на 3 области с цветовой кодировкой: зеленый (низкий), желтый (средний) и красный (высокий). Если сигнал ЭМГ находится в соответствующей зоне в течение некоторого времени, то открывается выделенный квадратик того же цвета на экране компьютера, скрывающий часть изображения. Цель тренинга – полностью открыть скрытое изображение.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993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Я использовал набор датчиков BOSLAB, так как он был доступен в моей школе и имеет беспроводную передачу данных и неинвазивное наложение электродов. </a:t>
            </a:r>
          </a:p>
          <a:p>
            <a:r>
              <a:rPr lang="ru-RU" dirty="0"/>
              <a:t>Набор содержит несколько датчиков, которые подключаются по Bluetooth в режиме </a:t>
            </a:r>
            <a:r>
              <a:rPr lang="ru-RU" dirty="0" err="1"/>
              <a:t>slave</a:t>
            </a:r>
            <a:r>
              <a:rPr lang="ru-RU" dirty="0"/>
              <a:t>, а также USB Bluetooth адаптер. </a:t>
            </a:r>
          </a:p>
          <a:p>
            <a:endParaRPr lang="ru-RU" dirty="0"/>
          </a:p>
          <a:p>
            <a:r>
              <a:rPr lang="ru-RU" dirty="0"/>
              <a:t>Я не смог найти документацию по адаптеру и датчикам в интернете, поэтому разбирался в его работе методом реверс инжиниринга. </a:t>
            </a:r>
          </a:p>
          <a:p>
            <a:endParaRPr lang="ru-RU" dirty="0"/>
          </a:p>
          <a:p>
            <a:r>
              <a:rPr lang="ru-RU" dirty="0"/>
              <a:t>Подключив адаптер к </a:t>
            </a:r>
            <a:r>
              <a:rPr lang="ru-RU" dirty="0" err="1"/>
              <a:t>пк</a:t>
            </a:r>
            <a:r>
              <a:rPr lang="ru-RU" dirty="0"/>
              <a:t>, он определился как последовательный порт. Впоследствии методом </a:t>
            </a:r>
            <a:r>
              <a:rPr lang="ru-RU" dirty="0" err="1"/>
              <a:t>тыка</a:t>
            </a:r>
            <a:r>
              <a:rPr lang="ru-RU" dirty="0"/>
              <a:t> удалось установить, что адаптер обеспечивает удобный способ получения данных через COM порт и автоматически подключается к датчикам с заранее заданными MAC адресами. </a:t>
            </a:r>
          </a:p>
          <a:p>
            <a:endParaRPr lang="ru-RU" dirty="0"/>
          </a:p>
          <a:p>
            <a:r>
              <a:rPr lang="ru-RU" dirty="0"/>
              <a:t>Попытавшись получить данные, я увидел нечитаемый набор символов, его можно увидеть на слайде.</a:t>
            </a:r>
          </a:p>
          <a:p>
            <a:endParaRPr lang="ru-RU" dirty="0"/>
          </a:p>
          <a:p>
            <a:r>
              <a:rPr lang="ru-RU" dirty="0"/>
              <a:t>Чтобы определить формат передаваемых данных, я написал скрипт на Python, который записал полученные данные в отдельный файл в том виде в котором они приходили. </a:t>
            </a:r>
          </a:p>
          <a:p>
            <a:r>
              <a:rPr lang="ru-RU" dirty="0"/>
              <a:t>В результате была выделена структура данных, в которой периодически, каждые 68 байт повторялось слово «DATA», порядковый номер датчика и качество связи в Децибелах. </a:t>
            </a:r>
          </a:p>
          <a:p>
            <a:endParaRPr lang="ru-RU" dirty="0"/>
          </a:p>
          <a:p>
            <a:r>
              <a:rPr lang="ru-RU" dirty="0"/>
              <a:t>Записанный файл, в открытом редакторе есть на слайде.</a:t>
            </a:r>
          </a:p>
          <a:p>
            <a:endParaRPr lang="ru-RU" dirty="0"/>
          </a:p>
          <a:p>
            <a:r>
              <a:rPr lang="ru-RU" dirty="0"/>
              <a:t>Я написал скрипт, который преобразует байты в различные типы данных и построит график для определения формата записи значений, на котором достоверно установился тип </a:t>
            </a:r>
            <a:r>
              <a:rPr lang="ru-RU" dirty="0" err="1"/>
              <a:t>float</a:t>
            </a:r>
            <a:r>
              <a:rPr lang="ru-RU" dirty="0"/>
              <a:t> длинной 4 байта.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Результат работы скрипта, также есть на слайде.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4756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Чтобы привести данные, к виду в котором с ними удобно работать, были применены следующие фильтры:</a:t>
            </a:r>
          </a:p>
          <a:p>
            <a:endParaRPr lang="ru-RU" dirty="0"/>
          </a:p>
          <a:p>
            <a:r>
              <a:rPr lang="ru-RU" dirty="0"/>
              <a:t>Модуль от каждого значения.</a:t>
            </a:r>
          </a:p>
          <a:p>
            <a:endParaRPr lang="ru-RU" dirty="0"/>
          </a:p>
          <a:p>
            <a:r>
              <a:rPr lang="ru-RU" dirty="0"/>
              <a:t>И фильтр с плавающим окном.</a:t>
            </a:r>
          </a:p>
          <a:p>
            <a:endParaRPr lang="ru-RU" dirty="0"/>
          </a:p>
          <a:p>
            <a:r>
              <a:rPr lang="ru-RU" dirty="0"/>
              <a:t>Результаты работы фильтров можно увидеть на слайде.</a:t>
            </a:r>
          </a:p>
          <a:p>
            <a:endParaRPr lang="ru-RU" dirty="0"/>
          </a:p>
          <a:p>
            <a:r>
              <a:rPr lang="ru-RU" dirty="0"/>
              <a:t>Во избежание проблем блокировки потока в программе на Python, был создан отдельный класс для сбора и обработки данных из последовательного порта, который запускается в отдельном потоке. Это исключает задержки в получении данных и переполнение буфера порта.</a:t>
            </a:r>
          </a:p>
          <a:p>
            <a:endParaRPr lang="ru-RU" dirty="0"/>
          </a:p>
          <a:p>
            <a:r>
              <a:rPr lang="ru-RU" dirty="0"/>
              <a:t>Благодаря этому удалось вычислить частоту дискретизации сигнала – 256 Гц</a:t>
            </a:r>
          </a:p>
          <a:p>
            <a:endParaRPr lang="ru-RU" dirty="0"/>
          </a:p>
          <a:p>
            <a:r>
              <a:rPr lang="ru-RU" dirty="0"/>
              <a:t>А так же реализовать возможность деления амплитуды на зоны.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6745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Мной было создано два графических интерфейса, кратко расскажу о первом.</a:t>
            </a:r>
          </a:p>
          <a:p>
            <a:r>
              <a:rPr lang="ru-RU" dirty="0"/>
              <a:t>Первый графический интерфейс, был необходим исключительно для отладки и проверки некоторых гипотез, его вы могли наблюдать на предыдущих двух слайдах. Он был реализован с помощью библиотеки </a:t>
            </a:r>
            <a:r>
              <a:rPr lang="en-US" dirty="0"/>
              <a:t>matplotlib</a:t>
            </a:r>
            <a:r>
              <a:rPr lang="ru-RU" dirty="0"/>
              <a:t>. </a:t>
            </a:r>
          </a:p>
          <a:p>
            <a:r>
              <a:rPr lang="ru-RU" dirty="0"/>
              <a:t>Но так как эта библиотека не позволяла создавать собственные графические элементы, полноценный тренинг с ее помощью реализовать не получилось бы.</a:t>
            </a:r>
          </a:p>
          <a:p>
            <a:endParaRPr lang="ru-RU" dirty="0"/>
          </a:p>
          <a:p>
            <a:r>
              <a:rPr lang="ru-RU" dirty="0"/>
              <a:t>Поэтому Было принято решение мигрировать в библиотеку </a:t>
            </a:r>
            <a:r>
              <a:rPr lang="en-US" dirty="0" err="1"/>
              <a:t>pygame</a:t>
            </a:r>
            <a:r>
              <a:rPr lang="ru-RU" dirty="0"/>
              <a:t>. Это двумерный графический движок, который позволяет оперировать геометрическими примитивами, такими как точка, прямая, прямоугольник, окружность, текст.</a:t>
            </a:r>
          </a:p>
          <a:p>
            <a:endParaRPr lang="ru-RU" dirty="0"/>
          </a:p>
          <a:p>
            <a:r>
              <a:rPr lang="ru-RU" dirty="0"/>
              <a:t>Мной были созданы следующие элементы, кратко рассмотрим каждый из них.</a:t>
            </a:r>
          </a:p>
          <a:p>
            <a:endParaRPr lang="ru-RU" dirty="0"/>
          </a:p>
          <a:p>
            <a:r>
              <a:rPr lang="ru-RU" dirty="0"/>
              <a:t>Плоттер -  объект строящий график приходящего сигнала. Он автоматически изменяет масштаб в зависимости от амплитуды сигнала. </a:t>
            </a:r>
          </a:p>
          <a:p>
            <a:endParaRPr lang="ru-RU" dirty="0"/>
          </a:p>
          <a:p>
            <a:r>
              <a:rPr lang="ru-RU" dirty="0"/>
              <a:t>Столбовая диаграмма – объект демонстрирующий текущий уровень напряженности мышцы, а так же то в какой зоне она находится. Аналогично плоттеру, зоны масштабируются.</a:t>
            </a:r>
          </a:p>
          <a:p>
            <a:endParaRPr lang="ru-RU" dirty="0"/>
          </a:p>
          <a:p>
            <a:r>
              <a:rPr lang="ru-RU" dirty="0"/>
              <a:t>Информация о работе программы – три строки с текстом содержащие информацию о задержке кадра, задержке данных и количестве непрочитанных байт данных.</a:t>
            </a:r>
          </a:p>
          <a:p>
            <a:endParaRPr lang="ru-RU" dirty="0"/>
          </a:p>
          <a:p>
            <a:r>
              <a:rPr lang="ru-RU" dirty="0"/>
              <a:t>Скрытое изображение – объект </a:t>
            </a:r>
            <a:r>
              <a:rPr lang="ru-RU" dirty="0" err="1"/>
              <a:t>отрисовывающий</a:t>
            </a:r>
            <a:r>
              <a:rPr lang="ru-RU" dirty="0"/>
              <a:t> изображение, делящий его на три равные части разного цвета, а так же открывающий часть изображения в случае если напряженность определенное время находится в соответствующей зоне. </a:t>
            </a:r>
          </a:p>
          <a:p>
            <a:endParaRPr lang="ru-RU" dirty="0"/>
          </a:p>
          <a:p>
            <a:r>
              <a:rPr lang="ru-RU" dirty="0"/>
              <a:t>При создании этого элемента, я старался сделать чтобы изображение масштабировалось, так чтобы занимать максимальную площадь на экране. А так же чтобы горизонтальные изображения делились по </a:t>
            </a:r>
            <a:r>
              <a:rPr lang="ru-RU" dirty="0" err="1"/>
              <a:t>горизонали</a:t>
            </a:r>
            <a:r>
              <a:rPr lang="ru-RU" dirty="0"/>
              <a:t>, а вертикальные по вертикали.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048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конечном итоге у меня получился такой дизайн приложения. </a:t>
            </a:r>
            <a:br>
              <a:rPr lang="ru-RU" dirty="0"/>
            </a:br>
            <a:r>
              <a:rPr lang="ru-RU" dirty="0"/>
              <a:t>При создании я оформлял каждый графический элемент в отдельный класс, чтобы их можно было </a:t>
            </a:r>
            <a:r>
              <a:rPr lang="ru-RU" dirty="0" err="1"/>
              <a:t>переиспользовать</a:t>
            </a:r>
            <a:r>
              <a:rPr lang="ru-RU" dirty="0"/>
              <a:t> в последствии. </a:t>
            </a:r>
            <a:br>
              <a:rPr lang="ru-RU" dirty="0"/>
            </a:br>
            <a:r>
              <a:rPr lang="ru-RU" dirty="0"/>
              <a:t>А так же делал каждый элемент таким что его можно перемещать и изменять размеры, и это не влияло на его работу. </a:t>
            </a:r>
            <a:br>
              <a:rPr lang="ru-RU" dirty="0"/>
            </a:br>
            <a:r>
              <a:rPr lang="ru-RU" dirty="0"/>
              <a:t>Все размеры, и положения элементов относительны.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384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0" name="Рисунок 9" descr="Промежуток между двумя зданиями на фоне голубого неба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400" cap="all" spc="30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ru-RU" sz="4500" cap="all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4" name="Текст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0" name="Текст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8" name="Рисунок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9" name="Рисунок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9" name="Текст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7" name="Рисунок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6" name="Текст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2" name="Текст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3" name="Текст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5" name="Текст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7" name="Рисунок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3" name="Текст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8" name="Текст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4" name="Текст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51" name="Текст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20" name="Текст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19" name="Текст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Рисунок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3" name="Рисунок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6" name="Рисунок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ru-RU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основного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Щелкните, чтобы изменить стили основного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5" name="Рисунок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Щелкните, чтобы изменить стили основного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latin typeface="+mj-lt"/>
              </a:defRPr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Большой пешеходный переход с одним человек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Полилиния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ru-RU" sz="1800" b="0" i="0">
                <a:solidFill>
                  <a:schemeClr val="tx1"/>
                </a:solidFill>
                <a:latin typeface="+mn-lt"/>
                <a:cs typeface="+mn-cs"/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/>
              <a:t>СТИЛЬ ОБРАЗЦА ЗАГОЛОВКА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2000" cap="all" baseline="0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 descr="Изображение с аксессуаром&#10;&#10;Описание создано автоматически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000" cap="all" spc="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ru-RU" sz="3600" baseline="0"/>
            </a:lvl1pPr>
          </a:lstStyle>
          <a:p>
            <a:pPr rtl="0"/>
            <a:r>
              <a:rPr lang="ru-RU"/>
              <a:t>ЩЕЛКНИТЕ, ЧТОБЫ ИЗМЕНИТЬ СТИЛЬ ОБРАЗЦА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Полилиния 5" descr="Мужчина смотрит на небоскребы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2" name="Рисунок 11" descr="Современный дом с кубическим дизайном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ru-RU" sz="3000" b="0" i="0" spc="0" baseline="0">
                <a:latin typeface="+mn-lt"/>
                <a:cs typeface="+mn-cs"/>
              </a:defRPr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1800" b="1" spc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 здесь, чтобы изменить стиль образца подзаголовка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/>
              <a:t>НАЖМИТЕ, ЧТОБЫ ИЗМЕНИТЬ 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7" name="Текст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8" name="Текст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9" name="Текст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ru-RU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ru-RU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200" b="0" i="0" kern="1200">
          <a:solidFill>
            <a:schemeClr val="tx1"/>
          </a:solidFill>
          <a:latin typeface="Calibri" panose="020B0504020202020204" pitchFamily="34" charset="77"/>
          <a:ea typeface="+mn-ea"/>
          <a:cs typeface="Calibri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000" b="0" i="0" kern="1200">
          <a:solidFill>
            <a:schemeClr val="tx1"/>
          </a:solidFill>
          <a:latin typeface="Calibri" panose="020B0504020202020204" pitchFamily="34" charset="77"/>
          <a:ea typeface="+mn-ea"/>
          <a:cs typeface="Calibri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Calibri" panose="020B0504020202020204" pitchFamily="34" charset="77"/>
          <a:ea typeface="+mn-ea"/>
          <a:cs typeface="Calibri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Calibri" panose="020B0504020202020204" pitchFamily="34" charset="77"/>
          <a:ea typeface="+mn-ea"/>
          <a:cs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Плющев Александр 11«В»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313284"/>
            <a:ext cx="8877565" cy="85399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200" dirty="0"/>
              <a:t>Исследование и создание ЭЭГ/ЭМГ тренинга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CECF2D-A6D4-4C20-A89C-9AE310179764}"/>
              </a:ext>
            </a:extLst>
          </p:cNvPr>
          <p:cNvSpPr txBox="1"/>
          <p:nvPr/>
        </p:nvSpPr>
        <p:spPr>
          <a:xfrm>
            <a:off x="0" y="6546415"/>
            <a:ext cx="5732145" cy="30099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ru-RU" dirty="0"/>
              <a:t>Г. Новосибирск, МАОУ «Гимназия №16 «Французская»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21C0CF-A49B-41B6-A88D-954652B4F9E1}"/>
              </a:ext>
            </a:extLst>
          </p:cNvPr>
          <p:cNvSpPr txBox="1"/>
          <p:nvPr/>
        </p:nvSpPr>
        <p:spPr>
          <a:xfrm rot="19334982">
            <a:off x="11468099" y="6395920"/>
            <a:ext cx="809626" cy="300991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l"/>
            <a:r>
              <a:rPr lang="ru-RU" sz="2000" dirty="0"/>
              <a:t>2024 г.</a:t>
            </a:r>
          </a:p>
        </p:txBody>
      </p:sp>
      <p:sp>
        <p:nvSpPr>
          <p:cNvPr id="11" name="Подзаголовок 6">
            <a:extLst>
              <a:ext uri="{FF2B5EF4-FFF2-40B4-BE49-F238E27FC236}">
                <a16:creationId xmlns:a16="http://schemas.microsoft.com/office/drawing/2014/main" id="{6697C6D4-5555-4C10-9179-77F47910B7F8}"/>
              </a:ext>
            </a:extLst>
          </p:cNvPr>
          <p:cNvSpPr txBox="1">
            <a:spLocks/>
          </p:cNvSpPr>
          <p:nvPr/>
        </p:nvSpPr>
        <p:spPr>
          <a:xfrm>
            <a:off x="816767" y="2167278"/>
            <a:ext cx="7414940" cy="578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ru-RU" cap="none" spc="0" dirty="0"/>
              <a:t>Руководитель проекта: Кузнецова Галина Вячеславовна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Овал 35">
            <a:extLst>
              <a:ext uri="{FF2B5EF4-FFF2-40B4-BE49-F238E27FC236}">
                <a16:creationId xmlns:a16="http://schemas.microsoft.com/office/drawing/2014/main" id="{9DAF23E6-15B0-47E3-A8EA-8C53A3CEF713}"/>
              </a:ext>
            </a:extLst>
          </p:cNvPr>
          <p:cNvSpPr/>
          <p:nvPr/>
        </p:nvSpPr>
        <p:spPr>
          <a:xfrm>
            <a:off x="6096000" y="3879850"/>
            <a:ext cx="2094498" cy="2120193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90D0406B-3AC8-4C1F-BA1B-AB970F624908}"/>
              </a:ext>
            </a:extLst>
          </p:cNvPr>
          <p:cNvSpPr/>
          <p:nvPr/>
        </p:nvSpPr>
        <p:spPr>
          <a:xfrm>
            <a:off x="7358742" y="21771"/>
            <a:ext cx="1023577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7321176-5BE0-42F9-82A7-18AE79DDF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51" y="21771"/>
            <a:ext cx="7867922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7F8EB6E-725E-44AB-9EDF-4BC960106D57}"/>
              </a:ext>
            </a:extLst>
          </p:cNvPr>
          <p:cNvSpPr txBox="1">
            <a:spLocks/>
          </p:cNvSpPr>
          <p:nvPr/>
        </p:nvSpPr>
        <p:spPr>
          <a:xfrm>
            <a:off x="214373" y="190928"/>
            <a:ext cx="7775742" cy="60779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 algn="ctr"/>
            <a:r>
              <a:rPr lang="ru-RU" dirty="0"/>
              <a:t>Подведение итогов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758D873-ECC7-4FC8-BC16-C8DF93D9DFD7}"/>
              </a:ext>
            </a:extLst>
          </p:cNvPr>
          <p:cNvSpPr txBox="1">
            <a:spLocks/>
          </p:cNvSpPr>
          <p:nvPr/>
        </p:nvSpPr>
        <p:spPr>
          <a:xfrm rot="16200000">
            <a:off x="-2618162" y="3596075"/>
            <a:ext cx="5858317" cy="621990"/>
          </a:xfrm>
          <a:prstGeom prst="rect">
            <a:avLst/>
          </a:prstGeom>
        </p:spPr>
        <p:txBody>
          <a:bodyPr vert="vert" lIns="0" tIns="0" rIns="0" bIns="0" rtlCol="0" anchor="b">
            <a:noAutofit/>
          </a:bodyPr>
          <a:lstStyle>
            <a:defPPr>
              <a:defRPr lang="ru-RU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ru-RU" sz="2700" dirty="0"/>
              <a:t>План      развития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27EF6502-3602-4306-9849-C85E4E3B7C94}"/>
              </a:ext>
            </a:extLst>
          </p:cNvPr>
          <p:cNvCxnSpPr>
            <a:cxnSpLocks/>
          </p:cNvCxnSpPr>
          <p:nvPr/>
        </p:nvCxnSpPr>
        <p:spPr>
          <a:xfrm>
            <a:off x="858582" y="1092200"/>
            <a:ext cx="0" cy="5575300"/>
          </a:xfrm>
          <a:prstGeom prst="line">
            <a:avLst/>
          </a:prstGeom>
          <a:ln w="25400">
            <a:solidFill>
              <a:schemeClr val="tx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E0AD77A-1BD8-4935-BE94-A42879CB51FD}"/>
              </a:ext>
            </a:extLst>
          </p:cNvPr>
          <p:cNvSpPr txBox="1"/>
          <p:nvPr/>
        </p:nvSpPr>
        <p:spPr>
          <a:xfrm>
            <a:off x="1042886" y="1137039"/>
            <a:ext cx="4914898" cy="1113531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ru-RU" sz="2400" b="1" dirty="0"/>
              <a:t>Подведение итогов тренинга, </a:t>
            </a:r>
          </a:p>
          <a:p>
            <a:pPr algn="ctr"/>
            <a:r>
              <a:rPr lang="ru-RU" sz="2400" b="1" dirty="0"/>
              <a:t>численно выразить успешность </a:t>
            </a:r>
          </a:p>
          <a:p>
            <a:pPr algn="ctr"/>
            <a:r>
              <a:rPr lang="ru-RU" sz="2400" b="1" dirty="0"/>
              <a:t>прохождения</a:t>
            </a: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75AF0C4E-C7CD-46BD-9860-7B23E413FC1F}"/>
              </a:ext>
            </a:extLst>
          </p:cNvPr>
          <p:cNvSpPr/>
          <p:nvPr/>
        </p:nvSpPr>
        <p:spPr>
          <a:xfrm>
            <a:off x="674278" y="1517269"/>
            <a:ext cx="368608" cy="37313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7F79B3-7CB0-4A86-85BF-6019296C9F53}"/>
              </a:ext>
            </a:extLst>
          </p:cNvPr>
          <p:cNvSpPr txBox="1"/>
          <p:nvPr/>
        </p:nvSpPr>
        <p:spPr>
          <a:xfrm>
            <a:off x="1042886" y="2605351"/>
            <a:ext cx="4914898" cy="82365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ru-RU" sz="2400" b="1" dirty="0"/>
              <a:t>Реализовать запись показаний</a:t>
            </a:r>
          </a:p>
          <a:p>
            <a:pPr algn="ctr"/>
            <a:r>
              <a:rPr lang="ru-RU" sz="2400" b="1" dirty="0"/>
              <a:t>Во время прохождения тренинга</a:t>
            </a:r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34191A7F-0715-4F81-978A-97C8295FE1AB}"/>
              </a:ext>
            </a:extLst>
          </p:cNvPr>
          <p:cNvSpPr/>
          <p:nvPr/>
        </p:nvSpPr>
        <p:spPr>
          <a:xfrm>
            <a:off x="674278" y="2830611"/>
            <a:ext cx="368608" cy="37313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84E039-1D85-47C2-87F9-B69C113DC6BD}"/>
              </a:ext>
            </a:extLst>
          </p:cNvPr>
          <p:cNvSpPr txBox="1"/>
          <p:nvPr/>
        </p:nvSpPr>
        <p:spPr>
          <a:xfrm>
            <a:off x="1042886" y="3783782"/>
            <a:ext cx="4914898" cy="82365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ru-RU" sz="2400" b="1" dirty="0"/>
              <a:t>Реализовать Тренинг </a:t>
            </a:r>
          </a:p>
          <a:p>
            <a:pPr algn="ctr"/>
            <a:r>
              <a:rPr lang="ru-RU" sz="2400" b="1" dirty="0"/>
              <a:t>«Радужное настроение» </a:t>
            </a: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D130D38C-5ECA-4C81-A6E0-767EF22AE885}"/>
              </a:ext>
            </a:extLst>
          </p:cNvPr>
          <p:cNvSpPr/>
          <p:nvPr/>
        </p:nvSpPr>
        <p:spPr>
          <a:xfrm>
            <a:off x="674278" y="4009042"/>
            <a:ext cx="368608" cy="37313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21BE6A-45D7-4F96-9EE4-BF556AC03AA9}"/>
              </a:ext>
            </a:extLst>
          </p:cNvPr>
          <p:cNvSpPr txBox="1"/>
          <p:nvPr/>
        </p:nvSpPr>
        <p:spPr>
          <a:xfrm>
            <a:off x="1181102" y="4962212"/>
            <a:ext cx="4914898" cy="1113531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algn="ctr"/>
            <a:r>
              <a:rPr lang="ru-RU" sz="2400" b="1" dirty="0"/>
              <a:t>Реализовать возможность</a:t>
            </a:r>
          </a:p>
          <a:p>
            <a:pPr algn="ctr"/>
            <a:r>
              <a:rPr lang="ru-RU" sz="2400" b="1" dirty="0"/>
              <a:t>Одновременного использования</a:t>
            </a:r>
          </a:p>
          <a:p>
            <a:pPr algn="ctr"/>
            <a:r>
              <a:rPr lang="ru-RU" sz="2400" b="1" dirty="0"/>
              <a:t>Датчиков ЭЭГ и ЭМГ</a:t>
            </a: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C161ED19-22E5-474F-A90D-7D56F9D8943E}"/>
              </a:ext>
            </a:extLst>
          </p:cNvPr>
          <p:cNvSpPr/>
          <p:nvPr/>
        </p:nvSpPr>
        <p:spPr>
          <a:xfrm>
            <a:off x="674278" y="5332412"/>
            <a:ext cx="368608" cy="37313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1FB7F5B2-54B0-444A-820F-87766A003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01433" y="2578783"/>
            <a:ext cx="316289" cy="2602134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B6325DE-06E7-43DC-A4FF-DCC3244F8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1524" y="1693804"/>
            <a:ext cx="4909425" cy="3682069"/>
          </a:xfrm>
          <a:prstGeom prst="rect">
            <a:avLst/>
          </a:prstGeom>
        </p:spPr>
      </p:pic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596F8E93-51B4-4F0D-8F8F-0E72E76C1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05827" y="1443327"/>
            <a:ext cx="2432640" cy="498174"/>
          </a:xfrm>
          <a:prstGeom prst="rect">
            <a:avLst/>
          </a:prstGeom>
          <a:solidFill>
            <a:srgbClr val="3AEFCC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8DAF0722-4F62-4D6D-B892-1A658E76A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439409" y="2400300"/>
            <a:ext cx="316289" cy="2780617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341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A08D2E-8115-4951-9D47-0E35E4C38B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57" r="3777"/>
          <a:stretch/>
        </p:blipFill>
        <p:spPr>
          <a:xfrm>
            <a:off x="738651" y="1068603"/>
            <a:ext cx="4551063" cy="502070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258" y="1068603"/>
            <a:ext cx="6508916" cy="823541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2800" dirty="0"/>
              <a:t>Цель и актуальность проекта</a:t>
            </a:r>
          </a:p>
        </p:txBody>
      </p:sp>
      <p:sp>
        <p:nvSpPr>
          <p:cNvPr id="21" name="Объект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9258" y="2612180"/>
            <a:ext cx="6289842" cy="1933547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b="1" cap="none" dirty="0"/>
              <a:t>Цель проекта:</a:t>
            </a:r>
          </a:p>
          <a:p>
            <a:pPr marL="342900" indent="-34290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cap="none" dirty="0"/>
              <a:t>Исследовать принципы и природу сигналов ЭЭГ/ЭМГ, и их связь с состоянием человека.</a:t>
            </a:r>
          </a:p>
          <a:p>
            <a:pPr marL="342900" indent="-342900" algn="just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cap="none" dirty="0"/>
              <a:t>Создать два программных тренинга, которые будут удовлетворять предъявленным далее условиям.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3AEFCC">
              <a:alpha val="7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63818" y="3280395"/>
            <a:ext cx="251791" cy="207150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4AF0D46-87D2-4027-BA38-262BA8C8E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1230086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C8A482C-19F4-4905-A9ED-D1027EC890EC}"/>
              </a:ext>
            </a:extLst>
          </p:cNvPr>
          <p:cNvSpPr/>
          <p:nvPr/>
        </p:nvSpPr>
        <p:spPr>
          <a:xfrm>
            <a:off x="9624111" y="4812857"/>
            <a:ext cx="2186889" cy="2045143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AEC76D63-05AB-48F6-91E0-5F388825DC28}"/>
              </a:ext>
            </a:extLst>
          </p:cNvPr>
          <p:cNvSpPr/>
          <p:nvPr/>
        </p:nvSpPr>
        <p:spPr>
          <a:xfrm>
            <a:off x="118041" y="4497518"/>
            <a:ext cx="2419323" cy="226251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40D6333A-780A-47CB-932E-5F8FDD7FC9BC}"/>
              </a:ext>
            </a:extLst>
          </p:cNvPr>
          <p:cNvSpPr/>
          <p:nvPr/>
        </p:nvSpPr>
        <p:spPr>
          <a:xfrm>
            <a:off x="4240874" y="2546843"/>
            <a:ext cx="3385458" cy="3166025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2">
            <a:extLst>
              <a:ext uri="{FF2B5EF4-FFF2-40B4-BE49-F238E27FC236}">
                <a16:creationId xmlns:a16="http://schemas.microsoft.com/office/drawing/2014/main" id="{BF4A5CDC-EDEB-4302-8F03-CFB3A33D4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41" y="97971"/>
            <a:ext cx="7229816" cy="9053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800" dirty="0">
                <a:solidFill>
                  <a:schemeClr val="tx1">
                    <a:lumMod val="50000"/>
                  </a:schemeClr>
                </a:solidFill>
              </a:rPr>
              <a:t>Принципы и природа получаемых сигналов</a:t>
            </a:r>
          </a:p>
        </p:txBody>
      </p:sp>
      <p:pic>
        <p:nvPicPr>
          <p:cNvPr id="7" name="Рисунок 6" descr="Изображение выглядит как линия, График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32A4EE75-93D1-4995-8738-F134420CB4B6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1" r="15621"/>
          <a:stretch>
            <a:fillRect/>
          </a:stretch>
        </p:blipFill>
        <p:spPr bwMode="auto">
          <a:xfrm>
            <a:off x="381000" y="2493938"/>
            <a:ext cx="4729163" cy="3271837"/>
          </a:xfrm>
          <a:prstGeom prst="rect">
            <a:avLst/>
          </a:prstGeom>
          <a:noFill/>
          <a:ln>
            <a:noFill/>
          </a:ln>
          <a:effectLst>
            <a:outerShdw blurRad="88900" sx="103000" sy="103000" algn="ctr" rotWithShape="0">
              <a:prstClr val="black">
                <a:alpha val="30000"/>
              </a:prstClr>
            </a:outerShdw>
          </a:effectLst>
        </p:spPr>
      </p:pic>
      <p:pic>
        <p:nvPicPr>
          <p:cNvPr id="8" name="Рисунок 7" descr="Предобработка сигнала ЭЭГ">
            <a:extLst>
              <a:ext uri="{FF2B5EF4-FFF2-40B4-BE49-F238E27FC236}">
                <a16:creationId xmlns:a16="http://schemas.microsoft.com/office/drawing/2014/main" id="{E27A41D9-2218-4BBC-B909-9F158279493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603" y="1421855"/>
            <a:ext cx="5735883" cy="2708002"/>
          </a:xfrm>
          <a:prstGeom prst="rect">
            <a:avLst/>
          </a:prstGeom>
          <a:noFill/>
          <a:ln>
            <a:noFill/>
          </a:ln>
          <a:effectLst>
            <a:outerShdw blurRad="88900" sx="103000" sy="103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 descr="Нервная система. Общие сведения • Биология, Анатомия и физиология человека  • Фоксфорд Учебник">
            <a:extLst>
              <a:ext uri="{FF2B5EF4-FFF2-40B4-BE49-F238E27FC236}">
                <a16:creationId xmlns:a16="http://schemas.microsoft.com/office/drawing/2014/main" id="{BC7EE0B9-1C64-48E5-A997-15E15B567E9E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76" b="19738"/>
          <a:stretch/>
        </p:blipFill>
        <p:spPr bwMode="auto">
          <a:xfrm>
            <a:off x="6482887" y="4360387"/>
            <a:ext cx="4637314" cy="21515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0153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вал 14">
            <a:extLst>
              <a:ext uri="{FF2B5EF4-FFF2-40B4-BE49-F238E27FC236}">
                <a16:creationId xmlns:a16="http://schemas.microsoft.com/office/drawing/2014/main" id="{6EB7FC9A-F7DD-4733-87B0-721F15C4B754}"/>
              </a:ext>
            </a:extLst>
          </p:cNvPr>
          <p:cNvSpPr/>
          <p:nvPr/>
        </p:nvSpPr>
        <p:spPr>
          <a:xfrm>
            <a:off x="6505077" y="2340865"/>
            <a:ext cx="2947183" cy="2756157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3235FA9-8250-4221-ABC2-C8D523AB3731}"/>
              </a:ext>
            </a:extLst>
          </p:cNvPr>
          <p:cNvSpPr/>
          <p:nvPr/>
        </p:nvSpPr>
        <p:spPr>
          <a:xfrm>
            <a:off x="3199761" y="3929743"/>
            <a:ext cx="2176715" cy="2035628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2F4E1EE-7A62-4718-908B-E97A1E70C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1230086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9B1A725A-9F15-4B65-A1A1-0CBA01827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37" y="93576"/>
            <a:ext cx="8340159" cy="9053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800" dirty="0">
                <a:solidFill>
                  <a:schemeClr val="tx1">
                    <a:lumMod val="50000"/>
                  </a:schemeClr>
                </a:solidFill>
              </a:rPr>
              <a:t>Связь сигналов с состоянием пациента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3803555-9D3D-437B-AFBD-7B15F0531F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55" t="8809" r="13488"/>
          <a:stretch/>
        </p:blipFill>
        <p:spPr>
          <a:xfrm>
            <a:off x="391885" y="1523999"/>
            <a:ext cx="4386971" cy="3810001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E4E5AB8-7783-4C73-8332-2089FF573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-758260" y="2606276"/>
            <a:ext cx="2309474" cy="556874"/>
          </a:xfrm>
          <a:prstGeom prst="rect">
            <a:avLst/>
          </a:prstGeom>
          <a:solidFill>
            <a:srgbClr val="3AEFCC">
              <a:alpha val="74902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E5CA916-6ECF-425B-B4C7-CAF595BBFC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15" t="4228" r="9401"/>
          <a:stretch/>
        </p:blipFill>
        <p:spPr>
          <a:xfrm>
            <a:off x="5571824" y="3293791"/>
            <a:ext cx="3223833" cy="267158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B805F6E-E256-4362-8E46-656DBE81E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565" y="1366583"/>
            <a:ext cx="4190550" cy="2426663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7254D19-FC7A-4F93-8672-0B9B2F683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8268317" y="5380247"/>
            <a:ext cx="1054677" cy="311519"/>
          </a:xfrm>
          <a:prstGeom prst="rect">
            <a:avLst/>
          </a:prstGeom>
          <a:solidFill>
            <a:srgbClr val="3AEFCC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107D4A0-D1B7-4EC2-B24E-C6E3AAA0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7896738" y="5751826"/>
            <a:ext cx="1054677" cy="311519"/>
          </a:xfrm>
          <a:prstGeom prst="rect">
            <a:avLst/>
          </a:prstGeom>
          <a:solidFill>
            <a:srgbClr val="3AEFCC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4316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Овал 17">
            <a:extLst>
              <a:ext uri="{FF2B5EF4-FFF2-40B4-BE49-F238E27FC236}">
                <a16:creationId xmlns:a16="http://schemas.microsoft.com/office/drawing/2014/main" id="{6B9A242E-739A-4A47-BCFD-6F17E228EDDB}"/>
              </a:ext>
            </a:extLst>
          </p:cNvPr>
          <p:cNvSpPr/>
          <p:nvPr/>
        </p:nvSpPr>
        <p:spPr>
          <a:xfrm>
            <a:off x="7358424" y="21771"/>
            <a:ext cx="1023896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35F5576-D5C4-4628-8C28-61926795EF23}"/>
              </a:ext>
            </a:extLst>
          </p:cNvPr>
          <p:cNvSpPr/>
          <p:nvPr/>
        </p:nvSpPr>
        <p:spPr>
          <a:xfrm>
            <a:off x="3935185" y="4463383"/>
            <a:ext cx="1538227" cy="1557098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91B8E6DC-1B09-498A-908C-52985D3118CE}"/>
              </a:ext>
            </a:extLst>
          </p:cNvPr>
          <p:cNvSpPr/>
          <p:nvPr/>
        </p:nvSpPr>
        <p:spPr>
          <a:xfrm>
            <a:off x="94630" y="4376058"/>
            <a:ext cx="2176715" cy="2035628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BF03338-D560-423D-AA3D-CCC71C97C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1771"/>
            <a:ext cx="7870374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17A6656-61FB-4D8C-82DD-DC66E93A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73" y="190928"/>
            <a:ext cx="7775742" cy="607797"/>
          </a:xfr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Описание </a:t>
            </a:r>
            <a:r>
              <a:rPr lang="ru-RU" dirty="0" err="1"/>
              <a:t>тРЕНИНГОВ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83CEA84-4D6F-41A0-AF5D-2DC9BFBA1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93" y="1228725"/>
            <a:ext cx="4400550" cy="44005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E87EB9-A2DB-49E2-B9AD-E5E05B279FDF}"/>
              </a:ext>
            </a:extLst>
          </p:cNvPr>
          <p:cNvSpPr txBox="1"/>
          <p:nvPr/>
        </p:nvSpPr>
        <p:spPr>
          <a:xfrm>
            <a:off x="5206093" y="1466451"/>
            <a:ext cx="61885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Тренинг «Радужное настроение», представляющий амплитуду α-ритма головного мозга в виде цветовой полоски, где пациент повышает амплитуду α-ритма, чтобы изменить цвет полосы от фиолетового до красного.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FFC5E1-C80B-4CD2-B870-B9B6C4E1FEE5}"/>
              </a:ext>
            </a:extLst>
          </p:cNvPr>
          <p:cNvSpPr txBox="1"/>
          <p:nvPr/>
        </p:nvSpPr>
        <p:spPr>
          <a:xfrm>
            <a:off x="5206093" y="2919908"/>
            <a:ext cx="618852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Тренинг "Светофор" использует ЭМГ для калибровки уровня сигнала от минимума до максимума. В котором вычисляется диапазон амплитуды, который разделяется на 3 области с цветовой кодировкой: зеленый (низкий), желтый (средний) и красный (высокий). Если сигнал ЭМГ находится в соответствующей зоне в течение некоторого времени, то открывается выделенный квадратик того же цвета на экране компьютера, скрывающий часть изображения.</a:t>
            </a:r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5A50BDF-55F0-4420-8A2D-E331CCAC7E90}"/>
              </a:ext>
            </a:extLst>
          </p:cNvPr>
          <p:cNvCxnSpPr>
            <a:cxnSpLocks/>
          </p:cNvCxnSpPr>
          <p:nvPr/>
        </p:nvCxnSpPr>
        <p:spPr>
          <a:xfrm>
            <a:off x="5206093" y="2806700"/>
            <a:ext cx="6655707" cy="0"/>
          </a:xfrm>
          <a:prstGeom prst="line">
            <a:avLst/>
          </a:prstGeom>
          <a:ln w="127000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CD6CAF0A-17A3-4E4E-91DD-91D48E5BAA9A}"/>
              </a:ext>
            </a:extLst>
          </p:cNvPr>
          <p:cNvCxnSpPr>
            <a:cxnSpLocks/>
          </p:cNvCxnSpPr>
          <p:nvPr/>
        </p:nvCxnSpPr>
        <p:spPr>
          <a:xfrm>
            <a:off x="5054466" y="5629275"/>
            <a:ext cx="6655707" cy="0"/>
          </a:xfrm>
          <a:prstGeom prst="line">
            <a:avLst/>
          </a:prstGeom>
          <a:ln w="127000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0722F238-E3A7-4236-A94F-F487880105BF}"/>
              </a:ext>
            </a:extLst>
          </p:cNvPr>
          <p:cNvCxnSpPr>
            <a:cxnSpLocks/>
          </p:cNvCxnSpPr>
          <p:nvPr/>
        </p:nvCxnSpPr>
        <p:spPr>
          <a:xfrm>
            <a:off x="5206093" y="1333500"/>
            <a:ext cx="6655707" cy="0"/>
          </a:xfrm>
          <a:prstGeom prst="line">
            <a:avLst/>
          </a:prstGeom>
          <a:ln w="127000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43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2FE591C-EDCC-41E5-9FB5-9F6A884E6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818814" y="4632091"/>
            <a:ext cx="2862943" cy="47359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A2322C66-C158-4121-AC03-4C6D899122CE}"/>
              </a:ext>
            </a:extLst>
          </p:cNvPr>
          <p:cNvSpPr/>
          <p:nvPr/>
        </p:nvSpPr>
        <p:spPr>
          <a:xfrm>
            <a:off x="2575109" y="1147069"/>
            <a:ext cx="1770311" cy="1792029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30E43124-E856-4F5D-96BE-6106A38D07E9}"/>
              </a:ext>
            </a:extLst>
          </p:cNvPr>
          <p:cNvSpPr/>
          <p:nvPr/>
        </p:nvSpPr>
        <p:spPr>
          <a:xfrm>
            <a:off x="7718291" y="5532001"/>
            <a:ext cx="1328056" cy="129532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A14BCD5D-6212-483D-BBD1-0CF2A2F1868D}"/>
              </a:ext>
            </a:extLst>
          </p:cNvPr>
          <p:cNvSpPr/>
          <p:nvPr/>
        </p:nvSpPr>
        <p:spPr>
          <a:xfrm>
            <a:off x="5769429" y="2770453"/>
            <a:ext cx="1770311" cy="1792029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EC19262F-E6F3-4CEB-94F5-BA8EC567F8CB}"/>
              </a:ext>
            </a:extLst>
          </p:cNvPr>
          <p:cNvSpPr/>
          <p:nvPr/>
        </p:nvSpPr>
        <p:spPr>
          <a:xfrm>
            <a:off x="7358742" y="21771"/>
            <a:ext cx="1023577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D111962-B0EC-4C3C-9165-1E2E0F0B7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51" y="21771"/>
            <a:ext cx="7867922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43D5DC0-EBC4-4C30-828E-A52DB8E5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73" y="190928"/>
            <a:ext cx="7775742" cy="607797"/>
          </a:xfr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algn="ctr" rtl="0"/>
            <a:r>
              <a:rPr lang="ru-RU" dirty="0"/>
              <a:t>Получение данных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881440-16C7-4BE1-8216-E5194A4C14D8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2" b="6070"/>
          <a:stretch/>
        </p:blipFill>
        <p:spPr bwMode="auto">
          <a:xfrm>
            <a:off x="3936412" y="3783934"/>
            <a:ext cx="4630647" cy="27345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E65119-9CCB-4D3E-9C66-AA1A047376D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627" y="1245266"/>
            <a:ext cx="5207000" cy="3657600"/>
          </a:xfrm>
          <a:prstGeom prst="rect">
            <a:avLst/>
          </a:prstGeom>
        </p:spPr>
      </p:pic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35809A38-3FE0-4C2E-905D-0E2D39DA6476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9" t="4815" r="48898" b="8403"/>
          <a:stretch/>
        </p:blipFill>
        <p:spPr>
          <a:xfrm>
            <a:off x="111234" y="1535203"/>
            <a:ext cx="3825178" cy="449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3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Овал 21">
            <a:extLst>
              <a:ext uri="{FF2B5EF4-FFF2-40B4-BE49-F238E27FC236}">
                <a16:creationId xmlns:a16="http://schemas.microsoft.com/office/drawing/2014/main" id="{487AE5B4-09D6-4C2A-A5C0-D8D883335E70}"/>
              </a:ext>
            </a:extLst>
          </p:cNvPr>
          <p:cNvSpPr/>
          <p:nvPr/>
        </p:nvSpPr>
        <p:spPr>
          <a:xfrm>
            <a:off x="7870373" y="5402902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9E3DEB8-8091-49BA-A235-46C1AF877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52177" y="5402903"/>
            <a:ext cx="3206045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24267A37-184E-4533-89E9-55ED9CD1D59E}"/>
              </a:ext>
            </a:extLst>
          </p:cNvPr>
          <p:cNvSpPr/>
          <p:nvPr/>
        </p:nvSpPr>
        <p:spPr>
          <a:xfrm>
            <a:off x="11008643" y="5402901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469CAEC4-7C59-4119-8BDF-284E071CF55E}"/>
              </a:ext>
            </a:extLst>
          </p:cNvPr>
          <p:cNvSpPr/>
          <p:nvPr/>
        </p:nvSpPr>
        <p:spPr>
          <a:xfrm>
            <a:off x="7870373" y="3428999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B563991-F57C-4B95-B3FF-F2E30CA8D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52177" y="3429000"/>
            <a:ext cx="3206045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05508135-8E81-458B-8D42-55D61DA60541}"/>
              </a:ext>
            </a:extLst>
          </p:cNvPr>
          <p:cNvSpPr/>
          <p:nvPr/>
        </p:nvSpPr>
        <p:spPr>
          <a:xfrm>
            <a:off x="11008643" y="3428998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4B906898-660D-490E-BF3B-E45BEC9C1AA2}"/>
              </a:ext>
            </a:extLst>
          </p:cNvPr>
          <p:cNvSpPr/>
          <p:nvPr/>
        </p:nvSpPr>
        <p:spPr>
          <a:xfrm>
            <a:off x="7870373" y="1398499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A1E2284-795C-4982-B8EE-A44594F69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52177" y="1398500"/>
            <a:ext cx="3206045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2E13D269-FF9F-465D-BE0B-9233AF4A66B3}"/>
              </a:ext>
            </a:extLst>
          </p:cNvPr>
          <p:cNvSpPr/>
          <p:nvPr/>
        </p:nvSpPr>
        <p:spPr>
          <a:xfrm>
            <a:off x="11008643" y="1398498"/>
            <a:ext cx="899158" cy="95614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95957659-DFA1-4D05-BF64-99903AAAD69B}"/>
              </a:ext>
            </a:extLst>
          </p:cNvPr>
          <p:cNvSpPr/>
          <p:nvPr/>
        </p:nvSpPr>
        <p:spPr>
          <a:xfrm>
            <a:off x="7358742" y="21771"/>
            <a:ext cx="1023577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864DA17-3C93-45E4-8A3C-C975B1B2A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51" y="21771"/>
            <a:ext cx="7867922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957F97-CE94-45A1-899E-9F2FCB5BCE4C}"/>
              </a:ext>
            </a:extLst>
          </p:cNvPr>
          <p:cNvSpPr txBox="1">
            <a:spLocks/>
          </p:cNvSpPr>
          <p:nvPr/>
        </p:nvSpPr>
        <p:spPr>
          <a:xfrm>
            <a:off x="214373" y="190928"/>
            <a:ext cx="7775742" cy="60779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 algn="ctr"/>
            <a:r>
              <a:rPr lang="ru-RU" dirty="0"/>
              <a:t>Фильтрация данных</a:t>
            </a:r>
          </a:p>
        </p:txBody>
      </p:sp>
      <p:pic>
        <p:nvPicPr>
          <p:cNvPr id="8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B267128F-78F6-4CA2-BF37-4EAF718987B7}"/>
              </a:ext>
            </a:extLst>
          </p:cNvPr>
          <p:cNvPicPr/>
          <p:nvPr/>
        </p:nvPicPr>
        <p:blipFill rotWithShape="1">
          <a:blip r:embed="rId3"/>
          <a:srcRect l="8605" t="12376" r="8777" b="61136"/>
          <a:stretch/>
        </p:blipFill>
        <p:spPr bwMode="auto">
          <a:xfrm>
            <a:off x="214373" y="1147069"/>
            <a:ext cx="7467740" cy="14590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6A11C321-39B9-4883-BD91-B120216FBF46}"/>
              </a:ext>
            </a:extLst>
          </p:cNvPr>
          <p:cNvPicPr/>
          <p:nvPr/>
        </p:nvPicPr>
        <p:blipFill rotWithShape="1">
          <a:blip r:embed="rId3"/>
          <a:srcRect l="9130" t="38212" r="9230" b="36601"/>
          <a:stretch/>
        </p:blipFill>
        <p:spPr bwMode="auto">
          <a:xfrm>
            <a:off x="202542" y="3152805"/>
            <a:ext cx="7467740" cy="14590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EDFF4B1-8C82-47C5-9129-A65D490A7AAB}"/>
              </a:ext>
            </a:extLst>
          </p:cNvPr>
          <p:cNvPicPr/>
          <p:nvPr/>
        </p:nvPicPr>
        <p:blipFill rotWithShape="1">
          <a:blip r:embed="rId3"/>
          <a:srcRect l="9267" t="62967" r="9051" b="10548"/>
          <a:stretch/>
        </p:blipFill>
        <p:spPr bwMode="auto">
          <a:xfrm>
            <a:off x="212574" y="5158542"/>
            <a:ext cx="7467740" cy="14611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Объект 20">
            <a:extLst>
              <a:ext uri="{FF2B5EF4-FFF2-40B4-BE49-F238E27FC236}">
                <a16:creationId xmlns:a16="http://schemas.microsoft.com/office/drawing/2014/main" id="{CC9E7EAB-D11A-4B6F-B1EC-8946F21A3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314" y="1219258"/>
            <a:ext cx="4116575" cy="1386815"/>
          </a:xfrm>
        </p:spPr>
        <p:txBody>
          <a:bodyPr rtlCol="0" anchor="ctr"/>
          <a:lstStyle>
            <a:defPPr>
              <a:defRPr lang="ru-RU"/>
            </a:defPPr>
          </a:lstStyle>
          <a:p>
            <a:pPr marL="342900" indent="-342900" algn="ctr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cap="none" dirty="0"/>
              <a:t>Сигнал который приходит изначально</a:t>
            </a:r>
          </a:p>
        </p:txBody>
      </p:sp>
      <p:sp>
        <p:nvSpPr>
          <p:cNvPr id="13" name="Объект 20">
            <a:extLst>
              <a:ext uri="{FF2B5EF4-FFF2-40B4-BE49-F238E27FC236}">
                <a16:creationId xmlns:a16="http://schemas.microsoft.com/office/drawing/2014/main" id="{A5D7F4A7-D055-49B4-B64E-AF5520E80164}"/>
              </a:ext>
            </a:extLst>
          </p:cNvPr>
          <p:cNvSpPr txBox="1">
            <a:spLocks/>
          </p:cNvSpPr>
          <p:nvPr/>
        </p:nvSpPr>
        <p:spPr>
          <a:xfrm>
            <a:off x="7680314" y="3152805"/>
            <a:ext cx="4116575" cy="145900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pPr marL="342900" indent="-3429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cap="none" dirty="0"/>
              <a:t>Сигнал после применения функции </a:t>
            </a:r>
            <a:r>
              <a:rPr lang="en-US" i="1" cap="none" dirty="0"/>
              <a:t>abs()</a:t>
            </a:r>
            <a:endParaRPr lang="ru-RU" i="1" cap="none" dirty="0"/>
          </a:p>
        </p:txBody>
      </p:sp>
      <p:sp>
        <p:nvSpPr>
          <p:cNvPr id="14" name="Объект 20">
            <a:extLst>
              <a:ext uri="{FF2B5EF4-FFF2-40B4-BE49-F238E27FC236}">
                <a16:creationId xmlns:a16="http://schemas.microsoft.com/office/drawing/2014/main" id="{895C2AAB-0D57-462C-9FF2-4DC4AFD625DA}"/>
              </a:ext>
            </a:extLst>
          </p:cNvPr>
          <p:cNvSpPr txBox="1">
            <a:spLocks/>
          </p:cNvSpPr>
          <p:nvPr/>
        </p:nvSpPr>
        <p:spPr>
          <a:xfrm>
            <a:off x="7870373" y="5160728"/>
            <a:ext cx="3926516" cy="145900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Calibri" panose="020B0504020202020204" pitchFamily="34" charset="77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pPr marL="342900" indent="-3429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cap="none" dirty="0"/>
              <a:t>Сигнал после фильтра с плавающим окном</a:t>
            </a:r>
          </a:p>
        </p:txBody>
      </p:sp>
      <p:sp>
        <p:nvSpPr>
          <p:cNvPr id="25" name="Блок-схема: узел 24">
            <a:extLst>
              <a:ext uri="{FF2B5EF4-FFF2-40B4-BE49-F238E27FC236}">
                <a16:creationId xmlns:a16="http://schemas.microsoft.com/office/drawing/2014/main" id="{51A3FF6C-8E56-4285-8618-764805151F97}"/>
              </a:ext>
            </a:extLst>
          </p:cNvPr>
          <p:cNvSpPr/>
          <p:nvPr/>
        </p:nvSpPr>
        <p:spPr>
          <a:xfrm>
            <a:off x="8092378" y="1643655"/>
            <a:ext cx="227574" cy="232913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Блок-схема: узел 25">
            <a:extLst>
              <a:ext uri="{FF2B5EF4-FFF2-40B4-BE49-F238E27FC236}">
                <a16:creationId xmlns:a16="http://schemas.microsoft.com/office/drawing/2014/main" id="{DF6C3C51-6F40-4962-ACAF-A4A5C74EE75B}"/>
              </a:ext>
            </a:extLst>
          </p:cNvPr>
          <p:cNvSpPr/>
          <p:nvPr/>
        </p:nvSpPr>
        <p:spPr>
          <a:xfrm>
            <a:off x="8097303" y="3649394"/>
            <a:ext cx="227574" cy="232913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Блок-схема: узел 26">
            <a:extLst>
              <a:ext uri="{FF2B5EF4-FFF2-40B4-BE49-F238E27FC236}">
                <a16:creationId xmlns:a16="http://schemas.microsoft.com/office/drawing/2014/main" id="{73816FD5-9784-4CD6-A49C-DECDB931CF3D}"/>
              </a:ext>
            </a:extLst>
          </p:cNvPr>
          <p:cNvSpPr/>
          <p:nvPr/>
        </p:nvSpPr>
        <p:spPr>
          <a:xfrm>
            <a:off x="8319952" y="5638742"/>
            <a:ext cx="227574" cy="232913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706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Овал 27">
            <a:extLst>
              <a:ext uri="{FF2B5EF4-FFF2-40B4-BE49-F238E27FC236}">
                <a16:creationId xmlns:a16="http://schemas.microsoft.com/office/drawing/2014/main" id="{09B562BE-7D33-40DB-AD3E-612A802509D9}"/>
              </a:ext>
            </a:extLst>
          </p:cNvPr>
          <p:cNvSpPr/>
          <p:nvPr/>
        </p:nvSpPr>
        <p:spPr>
          <a:xfrm>
            <a:off x="112905" y="1477817"/>
            <a:ext cx="1220595" cy="1235569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1FB340EC-87C1-4A8A-9A24-EBA37564EA53}"/>
              </a:ext>
            </a:extLst>
          </p:cNvPr>
          <p:cNvSpPr/>
          <p:nvPr/>
        </p:nvSpPr>
        <p:spPr>
          <a:xfrm>
            <a:off x="112905" y="3769872"/>
            <a:ext cx="1911011" cy="1934455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B275685C-6DA4-4BB8-90F2-F48AAFDB1372}"/>
              </a:ext>
            </a:extLst>
          </p:cNvPr>
          <p:cNvSpPr/>
          <p:nvPr/>
        </p:nvSpPr>
        <p:spPr>
          <a:xfrm>
            <a:off x="3378424" y="1076637"/>
            <a:ext cx="1379128" cy="1396047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A88580B9-BB62-41C2-A79B-FC016CDE7B9A}"/>
              </a:ext>
            </a:extLst>
          </p:cNvPr>
          <p:cNvSpPr/>
          <p:nvPr/>
        </p:nvSpPr>
        <p:spPr>
          <a:xfrm>
            <a:off x="8985587" y="3279424"/>
            <a:ext cx="1976702" cy="2000952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90BAA610-6353-42CD-8FD5-ED7D0CE73A9E}"/>
              </a:ext>
            </a:extLst>
          </p:cNvPr>
          <p:cNvSpPr/>
          <p:nvPr/>
        </p:nvSpPr>
        <p:spPr>
          <a:xfrm>
            <a:off x="7131411" y="4792330"/>
            <a:ext cx="1745015" cy="1766423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1CDC8E6F-D1AB-4049-B976-6E08671025AF}"/>
              </a:ext>
            </a:extLst>
          </p:cNvPr>
          <p:cNvSpPr/>
          <p:nvPr/>
        </p:nvSpPr>
        <p:spPr>
          <a:xfrm>
            <a:off x="3010534" y="3786617"/>
            <a:ext cx="2178754" cy="2205483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2AF6DEB-DB21-4561-AC66-24A8BCD33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9690100" y="2006600"/>
            <a:ext cx="4508500" cy="495300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4B9B466-7D21-447D-9BFA-E5100C901992}"/>
              </a:ext>
            </a:extLst>
          </p:cNvPr>
          <p:cNvSpPr/>
          <p:nvPr/>
        </p:nvSpPr>
        <p:spPr>
          <a:xfrm>
            <a:off x="11696700" y="4279900"/>
            <a:ext cx="488735" cy="45720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0C7F7FEC-8393-4A79-B4B0-627148C98D3C}"/>
              </a:ext>
            </a:extLst>
          </p:cNvPr>
          <p:cNvSpPr/>
          <p:nvPr/>
        </p:nvSpPr>
        <p:spPr>
          <a:xfrm>
            <a:off x="7358742" y="21771"/>
            <a:ext cx="1023577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4FA4EE4-46B0-4ED6-AC68-F10AA555F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51" y="21771"/>
            <a:ext cx="7867922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F5EBAE-E21B-48CC-A41F-8ABD00DFDB4A}"/>
              </a:ext>
            </a:extLst>
          </p:cNvPr>
          <p:cNvSpPr txBox="1">
            <a:spLocks/>
          </p:cNvSpPr>
          <p:nvPr/>
        </p:nvSpPr>
        <p:spPr>
          <a:xfrm>
            <a:off x="214373" y="190928"/>
            <a:ext cx="7775742" cy="60779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 algn="ctr"/>
            <a:r>
              <a:rPr lang="ru-RU" dirty="0"/>
              <a:t>Создание</a:t>
            </a:r>
            <a:r>
              <a:rPr lang="en-US" dirty="0"/>
              <a:t> GUI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6E1ABB-1C9B-461F-B7C1-48987FBFA072}"/>
              </a:ext>
            </a:extLst>
          </p:cNvPr>
          <p:cNvSpPr txBox="1"/>
          <p:nvPr/>
        </p:nvSpPr>
        <p:spPr>
          <a:xfrm>
            <a:off x="11788412" y="190928"/>
            <a:ext cx="369332" cy="4317572"/>
          </a:xfrm>
          <a:prstGeom prst="rect">
            <a:avLst/>
          </a:prstGeom>
        </p:spPr>
        <p:txBody>
          <a:bodyPr vert="vert" wrap="square" lIns="0" tIns="0" rIns="0" bIns="0" rtlCol="0" anchor="ctr" anchorCtr="0">
            <a:spAutoFit/>
          </a:bodyPr>
          <a:lstStyle/>
          <a:p>
            <a:pPr algn="l"/>
            <a:r>
              <a:rPr lang="ru-RU" sz="2400" b="1" spc="600" dirty="0"/>
              <a:t>Отдельные элементы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2BAB543-B0D4-4EBC-83BE-91DAB62FF0B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78" t="71386" r="17145"/>
          <a:stretch/>
        </p:blipFill>
        <p:spPr bwMode="auto">
          <a:xfrm>
            <a:off x="4102244" y="1397579"/>
            <a:ext cx="3438908" cy="13960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EF2333A-4C75-43F4-B53D-B05476974B11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57" t="71988" r="16863"/>
          <a:stretch/>
        </p:blipFill>
        <p:spPr bwMode="auto">
          <a:xfrm>
            <a:off x="492553" y="1397580"/>
            <a:ext cx="3519167" cy="139604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3558C4-1E2D-480F-9CE5-70434DCEE61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32" t="4682"/>
          <a:stretch/>
        </p:blipFill>
        <p:spPr bwMode="auto">
          <a:xfrm>
            <a:off x="10132983" y="190928"/>
            <a:ext cx="1351796" cy="43646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C1C4830-9414-4403-BBA1-48EA523986D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37" t="5630"/>
          <a:stretch/>
        </p:blipFill>
        <p:spPr bwMode="auto">
          <a:xfrm>
            <a:off x="8598285" y="190927"/>
            <a:ext cx="1347752" cy="43646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5E5F462-4ACD-4DBB-94D5-EBC194FE1326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0" r="17144" b="23872"/>
          <a:stretch/>
        </p:blipFill>
        <p:spPr bwMode="auto">
          <a:xfrm>
            <a:off x="492553" y="2945885"/>
            <a:ext cx="3519166" cy="17912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9F76972-254E-4769-823E-455F765CC482}"/>
              </a:ext>
            </a:extLst>
          </p:cNvPr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8" r="16649" b="24716"/>
          <a:stretch/>
        </p:blipFill>
        <p:spPr bwMode="auto">
          <a:xfrm>
            <a:off x="492553" y="4889360"/>
            <a:ext cx="3519166" cy="17664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46F371F-C5C3-488B-9667-C5510AEF61FE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9" r="16979" b="23576"/>
          <a:stretch/>
        </p:blipFill>
        <p:spPr bwMode="auto">
          <a:xfrm>
            <a:off x="4286857" y="3883080"/>
            <a:ext cx="3947472" cy="20125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AF4B7AD-7AA1-4CB7-B5A6-27720A684BBA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8" r="90336" b="89539"/>
          <a:stretch/>
        </p:blipFill>
        <p:spPr bwMode="auto">
          <a:xfrm>
            <a:off x="8985587" y="5405587"/>
            <a:ext cx="2679957" cy="9801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2998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>
            <a:extLst>
              <a:ext uri="{FF2B5EF4-FFF2-40B4-BE49-F238E27FC236}">
                <a16:creationId xmlns:a16="http://schemas.microsoft.com/office/drawing/2014/main" id="{67B357FF-3E54-48AC-AED3-865A9A252D04}"/>
              </a:ext>
            </a:extLst>
          </p:cNvPr>
          <p:cNvSpPr/>
          <p:nvPr/>
        </p:nvSpPr>
        <p:spPr>
          <a:xfrm>
            <a:off x="9267720" y="3972575"/>
            <a:ext cx="1745015" cy="1766423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EA74868-4218-42F1-BF01-2403F4AFEA40}"/>
              </a:ext>
            </a:extLst>
          </p:cNvPr>
          <p:cNvSpPr/>
          <p:nvPr/>
        </p:nvSpPr>
        <p:spPr>
          <a:xfrm>
            <a:off x="1448824" y="4797853"/>
            <a:ext cx="1969312" cy="1993472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FFE97B5-3AFB-4499-8A6D-3E882248E821}"/>
              </a:ext>
            </a:extLst>
          </p:cNvPr>
          <p:cNvSpPr/>
          <p:nvPr/>
        </p:nvSpPr>
        <p:spPr>
          <a:xfrm>
            <a:off x="7358742" y="21771"/>
            <a:ext cx="1023577" cy="957531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5AC3F93-1039-4D9F-9887-CDF7F0C5A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51" y="21771"/>
            <a:ext cx="7867922" cy="956141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9661BBD-5C3E-4457-A866-06FC87A9084E}"/>
              </a:ext>
            </a:extLst>
          </p:cNvPr>
          <p:cNvSpPr txBox="1">
            <a:spLocks/>
          </p:cNvSpPr>
          <p:nvPr/>
        </p:nvSpPr>
        <p:spPr>
          <a:xfrm>
            <a:off x="214373" y="190928"/>
            <a:ext cx="7775742" cy="60779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 algn="ctr"/>
            <a:r>
              <a:rPr lang="ru-RU" dirty="0"/>
              <a:t>Создание</a:t>
            </a:r>
            <a:r>
              <a:rPr lang="en-US" dirty="0"/>
              <a:t> GUI</a:t>
            </a:r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043FEBF-FE02-4E9C-A9A8-D0EE1FC85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10026650" y="1670050"/>
            <a:ext cx="3835400" cy="495300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r>
              <a:rPr lang="ru-RU" dirty="0">
                <a:solidFill>
                  <a:schemeClr val="accent1"/>
                </a:solidFill>
              </a:rPr>
              <a:t>м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9AA9CAC-8107-4368-A515-E2F037F74048}"/>
              </a:ext>
            </a:extLst>
          </p:cNvPr>
          <p:cNvSpPr/>
          <p:nvPr/>
        </p:nvSpPr>
        <p:spPr>
          <a:xfrm>
            <a:off x="11696700" y="3606800"/>
            <a:ext cx="488735" cy="457200"/>
          </a:xfrm>
          <a:prstGeom prst="ellipse">
            <a:avLst/>
          </a:prstGeom>
          <a:solidFill>
            <a:srgbClr val="3AE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B0394A-0F8C-4F17-B28E-F29FFD0F53E4}"/>
              </a:ext>
            </a:extLst>
          </p:cNvPr>
          <p:cNvSpPr txBox="1"/>
          <p:nvPr/>
        </p:nvSpPr>
        <p:spPr>
          <a:xfrm>
            <a:off x="11788412" y="190928"/>
            <a:ext cx="369332" cy="4317572"/>
          </a:xfrm>
          <a:prstGeom prst="rect">
            <a:avLst/>
          </a:prstGeom>
        </p:spPr>
        <p:txBody>
          <a:bodyPr vert="vert" wrap="square" lIns="0" tIns="0" rIns="0" bIns="0" rtlCol="0" anchor="ctr" anchorCtr="0">
            <a:spAutoFit/>
          </a:bodyPr>
          <a:lstStyle/>
          <a:p>
            <a:pPr algn="l"/>
            <a:r>
              <a:rPr lang="ru-RU" sz="2400" b="1" spc="600" dirty="0"/>
              <a:t>Итоговое решение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BCA3363-7CBD-4369-A43C-847CB6B542A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51772" y="1463675"/>
            <a:ext cx="8088456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776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66612397_TF56051434_Win32" id="{FADE4E51-88A3-490A-8A0D-5DE3F054D969}" vid="{9CEE9CFB-50D7-4E81-B87F-C9BFE49EA233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</TotalTime>
  <Words>1721</Words>
  <Application>Microsoft Office PowerPoint</Application>
  <PresentationFormat>Широкоэкранный</PresentationFormat>
  <Paragraphs>147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Times New Roman</vt:lpstr>
      <vt:lpstr>Тема Office</vt:lpstr>
      <vt:lpstr>Исследование и создание ЭЭГ/ЭМГ тренинга</vt:lpstr>
      <vt:lpstr>Цель и актуальность проекта</vt:lpstr>
      <vt:lpstr>Принципы и природа получаемых сигналов</vt:lpstr>
      <vt:lpstr>Связь сигналов с состоянием пациента</vt:lpstr>
      <vt:lpstr>Описание тРЕНИНГОВ</vt:lpstr>
      <vt:lpstr>Получение данных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Исследование и создание ЭЭГ/ЭМГ тренингов</dc:title>
  <dc:creator>Александр Плющев</dc:creator>
  <cp:lastModifiedBy>s16032006@dnevnik.ru</cp:lastModifiedBy>
  <cp:revision>84</cp:revision>
  <dcterms:created xsi:type="dcterms:W3CDTF">2023-05-11T14:48:52Z</dcterms:created>
  <dcterms:modified xsi:type="dcterms:W3CDTF">2024-02-14T05:59:25Z</dcterms:modified>
</cp:coreProperties>
</file>